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8" r:id="rId4"/>
    <p:sldId id="279" r:id="rId5"/>
    <p:sldId id="280" r:id="rId6"/>
    <p:sldId id="271" r:id="rId7"/>
    <p:sldId id="281" r:id="rId8"/>
    <p:sldId id="268" r:id="rId9"/>
    <p:sldId id="273" r:id="rId10"/>
    <p:sldId id="272" r:id="rId11"/>
    <p:sldId id="275" r:id="rId12"/>
    <p:sldId id="276" r:id="rId13"/>
    <p:sldId id="277" r:id="rId14"/>
    <p:sldId id="282" r:id="rId15"/>
    <p:sldId id="267" r:id="rId1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87" autoAdjust="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3F6F7-C1BB-D46B-9F6A-03BF936C2D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13EA9-FCFE-AD78-6927-7978FFB44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85504-A7BD-F722-13DD-194209D4D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2C578-C40F-20B7-C3DB-79AC7A55D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2106F-6A74-DC0E-BD18-AB40B82F4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4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9217C-9039-2300-41FE-0CE8EA4A2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72B84C-6898-DD23-5EB4-B97312FD6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0EDF5-64E5-A0D1-8F9A-A8A9E5747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A7707-4269-55B4-22F3-461937022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315C8-E272-5DCC-3407-4EEFB653F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20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34021F-0D9B-FE45-6BF8-57827FD84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863EE-349C-C274-20AB-73F29A71D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1B372-41EE-D9DC-B375-E56CEFB09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8AD2D-E1A3-3FCB-72CB-348BDF555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FDC4C-16E5-FC7E-CAB8-402283F2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92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7C75-BAD2-1828-F397-0D742E7B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2D44D-508C-C659-5E0E-49CB07D5F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09635-55A6-2347-75A1-FF4CB7737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0104B-E953-D66C-6D0C-1E8DC9C4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944C5-24EB-2EB6-9B12-5805A85A7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1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7AE69-CBD2-69FE-17D6-A6A0EDD55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E4016-8E80-5D90-909F-38142E43CC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A16F3-29B3-CC7D-FA88-B1106EE29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CEFAF-7D65-61B5-221C-C7F1C9356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CAE77-68F4-1FA3-1B27-CEEAF4E6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94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0D727-11D7-D737-2E19-AC019E2BE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B2B9E-2C68-A5BA-E941-ADC29AC54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D084A-7DB3-F26A-87B3-D5C0F3B870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ECA378-BE8D-2828-69AA-0CA79BC3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0FAD97-7031-FBBF-9B42-501D0956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57C8C9-5DC1-4E5E-F814-93F98498B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4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EE9A-82A1-577D-4EF5-C85082DA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13732-BF5A-CB78-9752-D5414C776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C2A81-FA20-46E4-BACE-D1D1C7CD86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76FEF1-408C-A8BA-FFA9-CA3F78AF1F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9EB578-9B45-9FDE-E71B-8CDE2CE313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B63114-C061-3A00-44FA-4FF6DE5CD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F3971E-5DE9-30DA-DA59-D3A2B0872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8A6E8A-8899-43BA-4893-8911C0FB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44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9CAAF-7E1D-196B-AFFC-E1F39592F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BFABCC-9710-2A55-FA21-C475E961D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65811-E5ED-B904-A67A-4E9444D9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DDD2D4-899C-558D-D7FE-A1B01A97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89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A926B-151F-3C8F-2168-7E9AE0618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90FBC4-CDC0-4426-E7E8-7BB650365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695BE-1C27-3B6D-13ED-E9A55CA7A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6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FC7E2-BB36-D7DB-C327-A0D0E33FD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2F86E-EF78-556F-3273-69553E436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4A40B-AFC1-702F-DFDC-10BDD8FC7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1C0596-4D88-2C4D-A506-AEE38AB11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E847D-74DA-3730-F090-E5756BA8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D7DD6-9B2C-8C7A-29CC-ED5F5395A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13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DB705-57C3-DE74-6DC7-7212B5579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ED8F9D-6D8F-B6F6-03B8-DD244C700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E1B686-F176-DBB0-C81F-4A8A12554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9566D-5145-836D-0122-2399F7B2A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F62567-B7A1-481C-DD79-EC0365A1E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283C3A-4C74-5058-F8FD-157E4D393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96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60BABA-7607-2DBE-63ED-B384A2213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721E0-5B67-190B-409B-6804AA44B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43391-FFF7-28BB-290B-E0640E98CC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222E00-FEE9-4B45-8D66-DEB9E009C97F}" type="datetimeFigureOut">
              <a:rPr lang="en-US" smtClean="0"/>
              <a:t>2/16/2023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686AB-8741-B9AB-F76E-443D0C0BD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9F786-B44A-EB34-ECB9-EAAE4E6C26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9BC87F-FF09-4792-8085-694AFA3D2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3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41F8-48B3-DF7D-F85C-31F349822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4681" y="4292081"/>
            <a:ext cx="9144000" cy="1780025"/>
          </a:xfrm>
        </p:spPr>
        <p:txBody>
          <a:bodyPr>
            <a:normAutofit/>
          </a:bodyPr>
          <a:lstStyle/>
          <a:p>
            <a:br>
              <a:rPr lang="en-US" sz="1800" i="1" kern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100" b="1" kern="14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Rasprava o</a:t>
            </a:r>
            <a:r>
              <a:rPr lang="hr-HR" sz="3100" b="1" kern="1400" dirty="0">
                <a:solidFill>
                  <a:schemeClr val="bg1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polazištima i programu  Urbanističkog plana uređenja Novog Naselja Mavrinci (</a:t>
            </a:r>
            <a:r>
              <a:rPr lang="hr-HR" sz="3100" b="1" kern="1400" dirty="0" err="1">
                <a:solidFill>
                  <a:schemeClr val="bg1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Baćina</a:t>
            </a:r>
            <a:r>
              <a:rPr lang="hr-HR" sz="3100" b="1" kern="1400" dirty="0">
                <a:solidFill>
                  <a:schemeClr val="bg1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) 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8E5D1-B1C3-7CA6-7910-544882581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7504" y="4554312"/>
            <a:ext cx="9144000" cy="479586"/>
          </a:xfrm>
        </p:spPr>
        <p:txBody>
          <a:bodyPr>
            <a:normAutofit/>
          </a:bodyPr>
          <a:lstStyle/>
          <a:p>
            <a:r>
              <a:rPr lang="hr-HR" sz="2600" dirty="0">
                <a:solidFill>
                  <a:schemeClr val="bg1"/>
                </a:solidFill>
              </a:rPr>
              <a:t>Općina Čavle, 16.02.2023.</a:t>
            </a:r>
            <a:endParaRPr lang="en-US" sz="2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7D8D7-18D7-1561-587A-C8814ABC5D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823" y="374504"/>
            <a:ext cx="9816353" cy="39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37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BBBA-B896-DA9A-C7F8-47EA2028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13648"/>
            <a:ext cx="11156576" cy="1325563"/>
          </a:xfrm>
        </p:spPr>
        <p:txBody>
          <a:bodyPr>
            <a:normAutofit fontScale="90000"/>
          </a:bodyPr>
          <a:lstStyle/>
          <a:p>
            <a:r>
              <a:rPr lang="hr-HR" sz="2000" b="1" spc="200" dirty="0"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UVJETI REKONSTRUKCIJE </a:t>
            </a:r>
            <a:r>
              <a:rPr lang="hr-HR" sz="20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IZVOD IZ PROSTORNOG PLANA UREĐENJA OPĆINE ČAVLE</a:t>
            </a:r>
            <a:br>
              <a:rPr lang="hr-HR" sz="20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20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20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20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hr-HR" sz="20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2200" b="1" u="sng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Rekonstrukcija postojećih slobodnostojećih stambenih građevina provodi se prema uvjetima za novu gradnju!</a:t>
            </a: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8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hr-HR" sz="1800" i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Uvjeti za rekonstrukciju postojećih dvojnih i stambenih građevina u nizu te višestambenih građevina utvrđeni su posebnim člancima unutar PP, kao i iznimke za rekonstrukciju koje su detaljno navedene</a:t>
            </a:r>
            <a:r>
              <a:rPr lang="hr-HR" sz="1800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br>
              <a:rPr lang="hr-HR" sz="1800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36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BBBA-B896-DA9A-C7F8-47EA2028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360" y="358588"/>
            <a:ext cx="11203640" cy="1325563"/>
          </a:xfrm>
        </p:spPr>
        <p:txBody>
          <a:bodyPr>
            <a:normAutofit fontScale="90000"/>
          </a:bodyPr>
          <a:lstStyle/>
          <a:p>
            <a:r>
              <a:rPr lang="hr-HR" sz="2200" b="1" spc="200" dirty="0"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UVJETI GRADNJE UNUTAR OBUHVATA UPU-a         ISTI KAO UVJETI GRADNJE ODREĐENI PP</a:t>
            </a:r>
            <a:br>
              <a:rPr lang="hr-HR" sz="24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08025-B951-15A0-F00E-2BF5FCAF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684" y="1325562"/>
            <a:ext cx="5150224" cy="5407445"/>
          </a:xfrm>
        </p:spPr>
        <p:txBody>
          <a:bodyPr>
            <a:normAutofit/>
          </a:bodyPr>
          <a:lstStyle/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b="1" kern="1400" dirty="0">
                <a:solidFill>
                  <a:srgbClr val="FF000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OBITELJSKE STAMBENE GRAĐEVINE </a:t>
            </a:r>
            <a:r>
              <a:rPr lang="hr-HR" sz="1400" b="1" kern="1400" dirty="0">
                <a:solidFill>
                  <a:srgbClr val="FF000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(s 1 stanom)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Površina građevne čestice min 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650 m2</a:t>
            </a: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, (širina građevne čestice, min 16 metara)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Minimalni tlocrt nove građevine je 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60 m2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najveća dopuštena tlocrtna površina je 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150 m2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b="1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kig</a:t>
            </a:r>
            <a:r>
              <a:rPr lang="hr-HR" sz="1800" b="1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0,2 / kis 0,5 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(Iznimno u izgrađenim dijelovima naselja s izgradnjom na regulacijskoj liniji, </a:t>
            </a:r>
            <a:r>
              <a:rPr lang="hr-HR" sz="1800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max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hr-HR" sz="1800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kig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je 0,6)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visina 9m / </a:t>
            </a:r>
            <a:r>
              <a:rPr lang="hr-HR" sz="1800" b="1" kern="1400" dirty="0" err="1">
                <a:latin typeface="Franklin Gothic Book" panose="020B0503020102020204" pitchFamily="34" charset="0"/>
                <a:cs typeface="Arial" panose="020B0604020202020204" pitchFamily="34" charset="0"/>
              </a:rPr>
              <a:t>max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 3 etaže</a:t>
            </a:r>
            <a:endParaRPr lang="en-US" sz="1800" b="1" kern="14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ABEDADB-04E9-07B8-1A4E-329ECD987332}"/>
              </a:ext>
            </a:extLst>
          </p:cNvPr>
          <p:cNvSpPr txBox="1">
            <a:spLocks/>
          </p:cNvSpPr>
          <p:nvPr/>
        </p:nvSpPr>
        <p:spPr>
          <a:xfrm>
            <a:off x="6544235" y="1325562"/>
            <a:ext cx="5459505" cy="5407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just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990600" algn="l"/>
              </a:tabLst>
              <a:defRPr/>
            </a:pPr>
            <a:r>
              <a:rPr kumimoji="0" lang="hr-HR" sz="18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VIŠEOBITELJSKE STAMBENE GRAĐEVINE </a:t>
            </a:r>
            <a:r>
              <a:rPr kumimoji="0" lang="hr-HR" sz="1400" b="1" i="0" u="none" strike="noStrike" kern="14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(do 3 stana)</a:t>
            </a:r>
          </a:p>
          <a:p>
            <a:pPr marL="228600" marR="0" lvl="0" indent="-228600" algn="just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990600" algn="l"/>
              </a:tabLst>
              <a:defRPr/>
            </a:pPr>
            <a:r>
              <a:rPr kumimoji="0" lang="hr-HR" sz="1800" b="0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Površina građevne čestice min </a:t>
            </a:r>
            <a:r>
              <a:rPr kumimoji="0" lang="hr-HR" sz="1800" b="1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1000 m2</a:t>
            </a:r>
            <a:r>
              <a:rPr kumimoji="0" lang="hr-HR" sz="1800" b="0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, (širina građevne čestice, min 20 metara)</a:t>
            </a:r>
          </a:p>
          <a:p>
            <a:pPr marL="228600" marR="0" lvl="0" indent="-228600" algn="just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990600" algn="l"/>
              </a:tabLst>
              <a:defRPr/>
            </a:pPr>
            <a:r>
              <a:rPr kumimoji="0" lang="hr-HR" sz="1800" b="0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Minimalni tlocrt nove građevine je </a:t>
            </a:r>
            <a:r>
              <a:rPr kumimoji="0" lang="hr-HR" sz="1800" b="1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80 m2</a:t>
            </a:r>
          </a:p>
          <a:p>
            <a:pPr marL="228600" marR="0" lvl="0" indent="-228600" algn="just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990600" algn="l"/>
              </a:tabLst>
              <a:defRPr/>
            </a:pPr>
            <a:r>
              <a:rPr kumimoji="0" lang="hr-HR" sz="1800" b="0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najveća dopuštena tlocrtna površina je </a:t>
            </a:r>
            <a:r>
              <a:rPr kumimoji="0" lang="hr-HR" sz="1800" b="1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200 m2</a:t>
            </a:r>
          </a:p>
          <a:p>
            <a:pPr marL="228600" marR="0" lvl="0" indent="-228600" algn="just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990600" algn="l"/>
              </a:tabLst>
              <a:defRPr/>
            </a:pPr>
            <a:r>
              <a:rPr kumimoji="0" lang="hr-HR" sz="1800" b="1" i="0" u="none" strike="noStrike" kern="14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kig</a:t>
            </a:r>
            <a:r>
              <a:rPr kumimoji="0" lang="hr-HR" sz="1800" b="1" i="0" u="none" strike="noStrike" kern="14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 0,2 / kis 0,6 </a:t>
            </a:r>
            <a:r>
              <a:rPr kumimoji="0" lang="hr-HR" sz="1800" b="0" i="0" u="none" strike="noStrike" kern="14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(Iznimno u izgrađenim dijelovima naselja s izgradnjom na regulacijskoj liniji, </a:t>
            </a:r>
            <a:r>
              <a:rPr kumimoji="0" lang="hr-HR" sz="1800" b="0" i="0" u="none" strike="noStrike" kern="14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max</a:t>
            </a:r>
            <a:r>
              <a:rPr kumimoji="0" lang="hr-HR" sz="1800" b="0" i="0" u="none" strike="noStrike" kern="14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hr-HR" sz="1800" b="0" i="0" u="none" strike="noStrike" kern="14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kig</a:t>
            </a:r>
            <a:r>
              <a:rPr kumimoji="0" lang="hr-HR" sz="1800" b="0" i="0" u="none" strike="noStrike" kern="14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 je 0,6)</a:t>
            </a:r>
          </a:p>
          <a:p>
            <a:pPr marL="228600" marR="0" lvl="0" indent="-228600" algn="just" defTabSz="914400" rtl="0" eaLnBrk="1" fontAlgn="auto" latinLnBrk="0" hangingPunct="1">
              <a:lnSpc>
                <a:spcPts val="21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>
                <a:tab pos="990600" algn="l"/>
              </a:tabLst>
              <a:defRPr/>
            </a:pPr>
            <a:r>
              <a:rPr kumimoji="0" lang="hr-HR" sz="1800" b="1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visina 12m / </a:t>
            </a:r>
            <a:r>
              <a:rPr kumimoji="0" lang="hr-HR" sz="1800" b="1" i="0" u="none" strike="noStrike" kern="14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max</a:t>
            </a:r>
            <a:r>
              <a:rPr kumimoji="0" lang="hr-HR" sz="1800" b="1" i="0" u="none" strike="noStrike" kern="14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Arial" panose="020B0604020202020204" pitchFamily="34" charset="0"/>
              </a:rPr>
              <a:t> 4 etaže</a:t>
            </a:r>
            <a:endParaRPr kumimoji="0" lang="en-US" sz="1800" b="1" i="0" u="none" strike="noStrike" kern="14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4E6BE8-CB2F-0005-2682-4B1B6C904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27" y="424637"/>
            <a:ext cx="542591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25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BBBA-B896-DA9A-C7F8-47EA2028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2" y="-8746"/>
            <a:ext cx="11203640" cy="1461248"/>
          </a:xfrm>
        </p:spPr>
        <p:txBody>
          <a:bodyPr>
            <a:normAutofit/>
          </a:bodyPr>
          <a:lstStyle/>
          <a:p>
            <a:r>
              <a:rPr lang="hr-HR" sz="2700" b="1" spc="200" dirty="0"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</a:t>
            </a:r>
            <a:r>
              <a:rPr lang="hr-HR" sz="2800" b="1" spc="200" dirty="0"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USKLAĐENJE DPU - UPU!</a:t>
            </a:r>
            <a:br>
              <a:rPr lang="hr-HR" sz="2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A64A6-C7C7-5E7D-A75B-10ECCE2A28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2378" y="1895235"/>
            <a:ext cx="3600904" cy="481404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54F6C20-EAA1-3B77-B21D-025792D85546}"/>
              </a:ext>
            </a:extLst>
          </p:cNvPr>
          <p:cNvSpPr/>
          <p:nvPr/>
        </p:nvSpPr>
        <p:spPr>
          <a:xfrm>
            <a:off x="2805953" y="3316940"/>
            <a:ext cx="1353670" cy="20977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24CF21-240D-ADB3-F131-DB4E99D50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847" y="4735555"/>
            <a:ext cx="1748118" cy="468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C7F915-3111-7B40-D906-1087ABC5EB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9" y="840336"/>
            <a:ext cx="2680328" cy="1895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ED8B12-2C1A-7F16-1DC0-1A69B88314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5" y="3198358"/>
            <a:ext cx="5010811" cy="35431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905A066-8255-CF82-C5AA-F4870BAB8519}"/>
              </a:ext>
            </a:extLst>
          </p:cNvPr>
          <p:cNvSpPr/>
          <p:nvPr/>
        </p:nvSpPr>
        <p:spPr>
          <a:xfrm>
            <a:off x="3021567" y="4202407"/>
            <a:ext cx="1035424" cy="15977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B0BE87-FBBB-9BED-27E5-026BB51351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78" y="1098081"/>
            <a:ext cx="2068006" cy="14622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9CCE3-62DC-C6DC-DE6D-CEF568B06D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3515" y="824951"/>
            <a:ext cx="1675830" cy="189523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6B74120-70C3-C37C-0C06-FD6567E86D90}"/>
              </a:ext>
            </a:extLst>
          </p:cNvPr>
          <p:cNvSpPr/>
          <p:nvPr/>
        </p:nvSpPr>
        <p:spPr>
          <a:xfrm>
            <a:off x="80919" y="714733"/>
            <a:ext cx="6682952" cy="220532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82C4EAE-33F5-003A-D9EA-420F43BD5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6575" y="3035202"/>
            <a:ext cx="476447" cy="23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13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BBBA-B896-DA9A-C7F8-47EA2028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63" y="-46131"/>
            <a:ext cx="11203640" cy="1461248"/>
          </a:xfrm>
        </p:spPr>
        <p:txBody>
          <a:bodyPr>
            <a:normAutofit/>
          </a:bodyPr>
          <a:lstStyle/>
          <a:p>
            <a:r>
              <a:rPr lang="hr-HR" sz="2000" b="1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REFERENTNI PRIMJERI</a:t>
            </a:r>
            <a:br>
              <a:rPr lang="hr-HR" sz="2000" b="1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400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hr-HR" sz="1400" spc="200" dirty="0" err="1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Kijac</a:t>
            </a:r>
            <a:r>
              <a:rPr lang="hr-HR" sz="1400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Njivice </a:t>
            </a:r>
            <a:br>
              <a:rPr lang="hr-HR" sz="1400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C0086B0-1107-11B3-3B46-5497C84E86B2}"/>
              </a:ext>
            </a:extLst>
          </p:cNvPr>
          <p:cNvSpPr txBox="1">
            <a:spLocks/>
          </p:cNvSpPr>
          <p:nvPr/>
        </p:nvSpPr>
        <p:spPr>
          <a:xfrm>
            <a:off x="167023" y="1254805"/>
            <a:ext cx="51397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sz="1600" spc="200" dirty="0"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3600" spc="200" dirty="0"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E330C55-2A28-1F00-F884-7F4C18C722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2807"/>
            <a:ext cx="3862332" cy="31523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7C4900-BA9A-3934-A274-CF26F68847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0601" y="1852808"/>
            <a:ext cx="4230797" cy="3152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6020B8-659B-95D6-E933-234654AB13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9667" y="1852807"/>
            <a:ext cx="3862333" cy="315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49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BBBA-B896-DA9A-C7F8-47EA2028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363" y="-46131"/>
            <a:ext cx="11203640" cy="1461248"/>
          </a:xfrm>
        </p:spPr>
        <p:txBody>
          <a:bodyPr>
            <a:normAutofit/>
          </a:bodyPr>
          <a:lstStyle/>
          <a:p>
            <a:r>
              <a:rPr lang="hr-HR" sz="2000" b="1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REFERENTNI PRIMJERI</a:t>
            </a:r>
            <a:br>
              <a:rPr lang="hr-HR" sz="2000" b="1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400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400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Špina, Umag</a:t>
            </a:r>
            <a:br>
              <a:rPr lang="hr-HR" sz="1400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400" spc="200" dirty="0"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hr-HR" sz="1400" spc="200" dirty="0"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Kantrida, Rijeka, Radničko naselje Kantrida</a:t>
            </a: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58FA25-CBFA-65F7-669C-A3BB5F6C8D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651" y="4715282"/>
            <a:ext cx="4823943" cy="15241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7B1307-CB27-A08C-A878-DE1367EAF4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17"/>
          <a:stretch/>
        </p:blipFill>
        <p:spPr>
          <a:xfrm>
            <a:off x="7473291" y="3040422"/>
            <a:ext cx="4577665" cy="1350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0B83F3-1869-EC0A-2244-F3F5E053F4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4580" y="1254805"/>
            <a:ext cx="4972424" cy="146124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2F256A7-936B-B560-B210-AC4C4D156C0D}"/>
              </a:ext>
            </a:extLst>
          </p:cNvPr>
          <p:cNvSpPr txBox="1">
            <a:spLocks/>
          </p:cNvSpPr>
          <p:nvPr/>
        </p:nvSpPr>
        <p:spPr>
          <a:xfrm>
            <a:off x="5839013" y="1186517"/>
            <a:ext cx="51397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r-HR" sz="16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hr-HR" sz="36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br>
              <a:rPr kumimoji="0" lang="hr-HR" sz="1800" b="1" i="0" u="none" strike="noStrike" kern="1200" cap="none" spc="2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5FBCBB3-58D2-E51C-B6AD-3167B4B29F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010" y="1256277"/>
            <a:ext cx="2731896" cy="535488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4FA17C42-AC8B-FCDB-870B-94DBCB5F1513}"/>
              </a:ext>
            </a:extLst>
          </p:cNvPr>
          <p:cNvSpPr txBox="1">
            <a:spLocks/>
          </p:cNvSpPr>
          <p:nvPr/>
        </p:nvSpPr>
        <p:spPr>
          <a:xfrm>
            <a:off x="842036" y="1254805"/>
            <a:ext cx="51397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hr-HR" sz="16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hr-HR" sz="3600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br>
              <a:rPr kumimoji="0" lang="hr-HR" sz="1800" b="1" i="0" u="none" strike="noStrike" kern="1200" cap="none" spc="20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643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41F8-48B3-DF7D-F85C-31F349822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1641" y="4637573"/>
            <a:ext cx="9268408" cy="2015411"/>
          </a:xfrm>
        </p:spPr>
        <p:txBody>
          <a:bodyPr>
            <a:normAutofit fontScale="90000"/>
          </a:bodyPr>
          <a:lstStyle/>
          <a:p>
            <a:br>
              <a:rPr lang="hr-HR" sz="1200" dirty="0"/>
            </a:br>
            <a:r>
              <a:rPr lang="hr-HR" sz="4400" b="1" dirty="0">
                <a:solidFill>
                  <a:schemeClr val="bg1"/>
                </a:solidFill>
              </a:rPr>
              <a:t>hvala na pažnji !</a:t>
            </a:r>
            <a:br>
              <a:rPr lang="hr-HR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8E5D1-B1C3-7CA6-7910-544882581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1951" y="5405486"/>
            <a:ext cx="9144000" cy="47958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41F8-48B3-DF7D-F85C-31F349822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92081"/>
            <a:ext cx="9144000" cy="1780025"/>
          </a:xfrm>
        </p:spPr>
        <p:txBody>
          <a:bodyPr>
            <a:normAutofit fontScale="90000"/>
          </a:bodyPr>
          <a:lstStyle/>
          <a:p>
            <a:br>
              <a:rPr lang="en-US" sz="1800" i="1" kern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100" b="1" kern="14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Pr</a:t>
            </a:r>
            <a:r>
              <a:rPr lang="hr-HR" sz="3100" b="1" kern="1400" dirty="0">
                <a:solidFill>
                  <a:schemeClr val="bg1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ezentacija polazišta i programa urbanističkog plana uređenja Novog Naselja Mavrinci ()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D4A65-9B1D-C940-01C5-2043188F86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42" y="0"/>
            <a:ext cx="9698892" cy="6858000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682CD1B2-8CB1-BF16-1494-CB27FEBFF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2032" y="6030119"/>
            <a:ext cx="9144000" cy="1655762"/>
          </a:xfrm>
        </p:spPr>
        <p:txBody>
          <a:bodyPr/>
          <a:lstStyle/>
          <a:p>
            <a:r>
              <a:rPr lang="hr-HR" dirty="0"/>
              <a:t>Obuhvat plana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839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41F8-48B3-DF7D-F85C-31F349822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92081"/>
            <a:ext cx="9144000" cy="1780025"/>
          </a:xfrm>
        </p:spPr>
        <p:txBody>
          <a:bodyPr>
            <a:normAutofit fontScale="90000"/>
          </a:bodyPr>
          <a:lstStyle/>
          <a:p>
            <a:br>
              <a:rPr lang="en-US" sz="1800" i="1" kern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100" b="1" kern="14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Pr</a:t>
            </a:r>
            <a:r>
              <a:rPr lang="hr-HR" sz="3100" b="1" kern="1400" dirty="0">
                <a:solidFill>
                  <a:schemeClr val="bg1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ezentacija polazišta i programa urbanističkog plana uređenja Novog Naselja Mavrinci () 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9A48F-6413-AB7C-6018-2F01411E0A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" y="0"/>
            <a:ext cx="8875059" cy="6858000"/>
          </a:xfrm>
          <a:prstGeom prst="rect">
            <a:avLst/>
          </a:prstGeom>
        </p:spPr>
      </p:pic>
      <p:sp>
        <p:nvSpPr>
          <p:cNvPr id="9" name="Subtitle 8">
            <a:extLst>
              <a:ext uri="{FF2B5EF4-FFF2-40B4-BE49-F238E27FC236}">
                <a16:creationId xmlns:a16="http://schemas.microsoft.com/office/drawing/2014/main" id="{682CD1B2-8CB1-BF16-1494-CB27FEBFF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24769" y="4724399"/>
            <a:ext cx="3149302" cy="1591089"/>
          </a:xfrm>
        </p:spPr>
        <p:txBody>
          <a:bodyPr>
            <a:normAutofit/>
          </a:bodyPr>
          <a:lstStyle/>
          <a:p>
            <a:pPr algn="just"/>
            <a:r>
              <a:rPr lang="hr-HR" sz="1800" dirty="0"/>
              <a:t>Obuhvat UPU </a:t>
            </a:r>
            <a:r>
              <a:rPr lang="en-US" sz="1800" dirty="0" err="1"/>
              <a:t>Novog</a:t>
            </a:r>
            <a:r>
              <a:rPr lang="en-US" sz="1800" dirty="0"/>
              <a:t> </a:t>
            </a:r>
            <a:r>
              <a:rPr lang="en-US" sz="1800" dirty="0" err="1"/>
              <a:t>Naselja</a:t>
            </a:r>
            <a:r>
              <a:rPr lang="en-US" sz="1800" dirty="0"/>
              <a:t> </a:t>
            </a:r>
            <a:r>
              <a:rPr lang="en-US" sz="1800" dirty="0" err="1"/>
              <a:t>Mavrinci</a:t>
            </a:r>
            <a:r>
              <a:rPr lang="en-US" sz="1800" dirty="0"/>
              <a:t> (</a:t>
            </a:r>
            <a:r>
              <a:rPr lang="en-US" sz="1800" dirty="0" err="1"/>
              <a:t>Baćina</a:t>
            </a:r>
            <a:r>
              <a:rPr lang="en-US" sz="1800" dirty="0"/>
              <a:t>) </a:t>
            </a:r>
            <a:r>
              <a:rPr lang="en-US" sz="1800" dirty="0" err="1"/>
              <a:t>te</a:t>
            </a:r>
            <a:r>
              <a:rPr lang="en-US" sz="1800" dirty="0"/>
              <a:t> </a:t>
            </a:r>
            <a:r>
              <a:rPr lang="en-US" sz="1800" dirty="0" err="1"/>
              <a:t>Detaljnog</a:t>
            </a:r>
            <a:r>
              <a:rPr lang="en-US" sz="1800" dirty="0"/>
              <a:t> plana </a:t>
            </a:r>
            <a:r>
              <a:rPr lang="en-US" sz="1800" dirty="0" err="1"/>
              <a:t>uređenja</a:t>
            </a:r>
            <a:r>
              <a:rPr lang="en-US" sz="1800" dirty="0"/>
              <a:t> </a:t>
            </a:r>
            <a:r>
              <a:rPr lang="en-US" sz="1800" dirty="0" err="1"/>
              <a:t>dijela</a:t>
            </a:r>
            <a:r>
              <a:rPr lang="en-US" sz="1800" dirty="0"/>
              <a:t> </a:t>
            </a:r>
            <a:r>
              <a:rPr lang="en-US" sz="1800" dirty="0" err="1"/>
              <a:t>Novog</a:t>
            </a:r>
            <a:r>
              <a:rPr lang="en-US" sz="1800" dirty="0"/>
              <a:t> </a:t>
            </a:r>
            <a:r>
              <a:rPr lang="en-US" sz="1800" dirty="0" err="1"/>
              <a:t>Naselja</a:t>
            </a:r>
            <a:r>
              <a:rPr lang="en-US" sz="1800" dirty="0"/>
              <a:t> </a:t>
            </a:r>
            <a:r>
              <a:rPr lang="en-US" sz="1800" dirty="0" err="1"/>
              <a:t>Mavrinci</a:t>
            </a:r>
            <a:r>
              <a:rPr lang="en-US" sz="1800" dirty="0"/>
              <a:t> - </a:t>
            </a:r>
            <a:r>
              <a:rPr lang="en-US" sz="1800" dirty="0" err="1"/>
              <a:t>predio</a:t>
            </a:r>
            <a:r>
              <a:rPr lang="en-US" sz="1800" dirty="0"/>
              <a:t> </a:t>
            </a:r>
            <a:r>
              <a:rPr lang="en-US" sz="1800" dirty="0" err="1"/>
              <a:t>Baćina</a:t>
            </a:r>
            <a:r>
              <a:rPr lang="en-US" sz="1800" dirty="0"/>
              <a:t>, DPU 12</a:t>
            </a:r>
            <a:r>
              <a:rPr lang="hr-HR" sz="1800" dirty="0"/>
              <a:t>, koji se stavlja van snage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4276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A41F8-48B3-DF7D-F85C-31F3498224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92081"/>
            <a:ext cx="9144000" cy="1780025"/>
          </a:xfrm>
        </p:spPr>
        <p:txBody>
          <a:bodyPr>
            <a:normAutofit fontScale="90000"/>
          </a:bodyPr>
          <a:lstStyle/>
          <a:p>
            <a:br>
              <a:rPr lang="en-US" sz="1800" i="1" kern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sz="3100" b="1" kern="1400" dirty="0">
                <a:solidFill>
                  <a:schemeClr val="bg1"/>
                </a:solidFill>
                <a:effectLst/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Pr</a:t>
            </a:r>
            <a:r>
              <a:rPr lang="hr-HR" sz="3100" b="1" kern="1400" dirty="0">
                <a:solidFill>
                  <a:schemeClr val="bg1"/>
                </a:solidFill>
                <a:latin typeface="Franklin Gothic Medium" panose="020B06030201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ezentacija polazišta i programa urbanističkog plana uređenja Novog Naselja Mavrinci () 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682CD1B2-8CB1-BF16-1494-CB27FEBFF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" y="344566"/>
            <a:ext cx="11667744" cy="52151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r-HR" sz="1800" dirty="0"/>
              <a:t>Odluka o izradi Urbanističkog plana uređenja Novog Naselja Mavrinci (</a:t>
            </a:r>
            <a:r>
              <a:rPr lang="hr-HR" sz="1800" dirty="0" err="1"/>
              <a:t>Baćina</a:t>
            </a:r>
            <a:r>
              <a:rPr lang="hr-HR" sz="1800" dirty="0"/>
              <a:t>) te stavljanju izvan snage Detaljnog plana uređenja dijela Novog Naselja Mavrinci - predio </a:t>
            </a:r>
            <a:r>
              <a:rPr lang="hr-HR" sz="1800" dirty="0" err="1"/>
              <a:t>Baćina</a:t>
            </a:r>
            <a:r>
              <a:rPr lang="hr-HR" sz="1800" dirty="0"/>
              <a:t>, DPU 12</a:t>
            </a:r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96482F-C4A9-11CF-7309-252AC023E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5871"/>
            <a:ext cx="3175811" cy="44911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FB30AC-F689-4E32-CB2A-3FCBD7E37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29" y="1415866"/>
            <a:ext cx="3090963" cy="43711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EA8222-F2EF-6802-8BB5-3F429240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97" y="1353805"/>
            <a:ext cx="3175811" cy="449117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693063-7FC8-B150-995B-BF7817E1EFCB}"/>
              </a:ext>
            </a:extLst>
          </p:cNvPr>
          <p:cNvSpPr/>
          <p:nvPr/>
        </p:nvSpPr>
        <p:spPr>
          <a:xfrm>
            <a:off x="3276122" y="2052918"/>
            <a:ext cx="2748160" cy="16893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1B1CBF3-1889-EBDB-A2D5-08E038957D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3621" y="1353805"/>
            <a:ext cx="2917698" cy="46346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5360F2-2FB5-F1F3-5617-8D82E1DC4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091" y="1798960"/>
            <a:ext cx="2780017" cy="200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78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>
            <a:extLst>
              <a:ext uri="{FF2B5EF4-FFF2-40B4-BE49-F238E27FC236}">
                <a16:creationId xmlns:a16="http://schemas.microsoft.com/office/drawing/2014/main" id="{682CD1B2-8CB1-BF16-1494-CB27FEBFF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592" y="344566"/>
            <a:ext cx="11667744" cy="52151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hr-HR" sz="1800" dirty="0"/>
              <a:t>Izvadak iz odluke o izradi Urbanističkog plana uređenja Novog Naselja Mavrinci (</a:t>
            </a:r>
            <a:r>
              <a:rPr lang="hr-HR" sz="1800" dirty="0" err="1"/>
              <a:t>Baćina</a:t>
            </a:r>
            <a:r>
              <a:rPr lang="hr-HR" sz="1800" dirty="0"/>
              <a:t>) te stavljanju izvan snage Detaljnog plana uređenja dijela Novog Naselja Mavrinci - predio </a:t>
            </a:r>
            <a:r>
              <a:rPr lang="hr-HR" sz="1800" dirty="0" err="1"/>
              <a:t>Baćina</a:t>
            </a:r>
            <a:r>
              <a:rPr lang="hr-HR" sz="1800" dirty="0"/>
              <a:t>, DPU 12 -  razlozi izrade, te ciljevi i programska polazišta</a:t>
            </a:r>
            <a:endParaRPr lang="en-US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FB30AC-F689-4E32-CB2A-3FCBD7E37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09913"/>
            <a:ext cx="6157242" cy="35596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BEA8222-F2EF-6802-8BB5-3F429240CC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9320" y="1667406"/>
            <a:ext cx="6006940" cy="41689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ECBD0E-2E93-604E-6343-9BA6DD953CA7}"/>
              </a:ext>
            </a:extLst>
          </p:cNvPr>
          <p:cNvSpPr/>
          <p:nvPr/>
        </p:nvSpPr>
        <p:spPr>
          <a:xfrm>
            <a:off x="539496" y="1764806"/>
            <a:ext cx="5252372" cy="2743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DACBD0-D7CF-920F-2B3F-2DEF6F94C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1709913"/>
            <a:ext cx="5727192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85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BBBA-B896-DA9A-C7F8-47EA2028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242" y="1356586"/>
            <a:ext cx="3774383" cy="780899"/>
          </a:xfrm>
        </p:spPr>
        <p:txBody>
          <a:bodyPr>
            <a:normAutofit/>
          </a:bodyPr>
          <a:lstStyle/>
          <a:p>
            <a:pPr algn="ctr"/>
            <a:r>
              <a:rPr lang="hr-HR" sz="1600" u="sng" dirty="0">
                <a:solidFill>
                  <a:srgbClr val="FF0000"/>
                </a:solidFill>
                <a:latin typeface="+mn-lt"/>
              </a:rPr>
              <a:t>Područje urbane sanacije</a:t>
            </a:r>
            <a:br>
              <a:rPr lang="hr-HR" sz="1600" dirty="0"/>
            </a:br>
            <a:endParaRPr lang="en-US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D75E5E-0FC0-30F5-7017-46290249A1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378" y="2528047"/>
            <a:ext cx="2754402" cy="277326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0602DAF-2942-B882-0092-346D6AAB1D33}"/>
              </a:ext>
            </a:extLst>
          </p:cNvPr>
          <p:cNvSpPr txBox="1"/>
          <p:nvPr/>
        </p:nvSpPr>
        <p:spPr>
          <a:xfrm>
            <a:off x="2502169" y="407466"/>
            <a:ext cx="98880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000" dirty="0"/>
              <a:t>Građevinsko područje naselja Mavrinci– prostorna situacija</a:t>
            </a:r>
            <a:endParaRPr lang="en-US" sz="1600" i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5DA436-A003-FF86-6C66-51A544B0C79B}"/>
              </a:ext>
            </a:extLst>
          </p:cNvPr>
          <p:cNvSpPr/>
          <p:nvPr/>
        </p:nvSpPr>
        <p:spPr>
          <a:xfrm>
            <a:off x="1109976" y="383395"/>
            <a:ext cx="9888068" cy="4608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E90F3-FD34-06B0-75DC-4AF6FFC829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020" y="2277034"/>
            <a:ext cx="5359495" cy="33893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7E3264-2ABC-F53D-473C-75B36F677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69" y="2628037"/>
            <a:ext cx="2755631" cy="2773920"/>
          </a:xfrm>
          <a:prstGeom prst="rect">
            <a:avLst/>
          </a:prstGeom>
        </p:spPr>
      </p:pic>
      <p:pic>
        <p:nvPicPr>
          <p:cNvPr id="8" name="Content Placeholder 16">
            <a:extLst>
              <a:ext uri="{FF2B5EF4-FFF2-40B4-BE49-F238E27FC236}">
                <a16:creationId xmlns:a16="http://schemas.microsoft.com/office/drawing/2014/main" id="{7DDD6031-757C-1661-61B3-D844E9D7C9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49"/>
          <a:stretch/>
        </p:blipFill>
        <p:spPr>
          <a:xfrm>
            <a:off x="6216796" y="1679171"/>
            <a:ext cx="5773499" cy="41097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AF26C2-B9F5-C34E-3807-73AA809F94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718" y="2676398"/>
            <a:ext cx="2459718" cy="24765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9A8696-2032-532B-ECAF-267288D6E3F7}"/>
              </a:ext>
            </a:extLst>
          </p:cNvPr>
          <p:cNvSpPr txBox="1"/>
          <p:nvPr/>
        </p:nvSpPr>
        <p:spPr>
          <a:xfrm>
            <a:off x="201705" y="571938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Građevinsko</a:t>
            </a:r>
            <a:r>
              <a:rPr lang="en-US" sz="1400" dirty="0"/>
              <a:t> </a:t>
            </a:r>
            <a:r>
              <a:rPr lang="en-US" sz="1400" dirty="0" err="1"/>
              <a:t>područje</a:t>
            </a:r>
            <a:r>
              <a:rPr lang="en-US" sz="1400" dirty="0"/>
              <a:t> </a:t>
            </a:r>
            <a:r>
              <a:rPr lang="en-US" sz="1400" dirty="0" err="1"/>
              <a:t>naselja</a:t>
            </a:r>
            <a:r>
              <a:rPr lang="en-US" sz="1400" dirty="0"/>
              <a:t> </a:t>
            </a:r>
            <a:r>
              <a:rPr lang="en-US" sz="1400" dirty="0" err="1"/>
              <a:t>Mavrinci</a:t>
            </a:r>
            <a:r>
              <a:rPr lang="en-US" sz="1400" dirty="0"/>
              <a:t>– </a:t>
            </a:r>
            <a:r>
              <a:rPr lang="en-US" sz="1400" dirty="0" err="1"/>
              <a:t>prostorna</a:t>
            </a:r>
            <a:r>
              <a:rPr lang="en-US" sz="1400" dirty="0"/>
              <a:t> </a:t>
            </a:r>
            <a:r>
              <a:rPr lang="en-US" sz="1400" dirty="0" err="1"/>
              <a:t>situacija</a:t>
            </a:r>
            <a:r>
              <a:rPr lang="en-US" sz="1400" dirty="0"/>
              <a:t> (</a:t>
            </a:r>
            <a:r>
              <a:rPr lang="en-US" sz="1400" dirty="0" err="1"/>
              <a:t>izvor</a:t>
            </a:r>
            <a:r>
              <a:rPr lang="en-US" sz="1400" dirty="0"/>
              <a:t>; Geoportal)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844C16-97C3-6820-BD1F-FFDFEF2E8790}"/>
              </a:ext>
            </a:extLst>
          </p:cNvPr>
          <p:cNvSpPr txBox="1"/>
          <p:nvPr/>
        </p:nvSpPr>
        <p:spPr>
          <a:xfrm>
            <a:off x="6230470" y="568750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Urbanistički</a:t>
            </a:r>
            <a:r>
              <a:rPr lang="en-US" sz="1400" dirty="0"/>
              <a:t> plan </a:t>
            </a:r>
            <a:r>
              <a:rPr lang="en-US" sz="1400" dirty="0" err="1"/>
              <a:t>uređenja</a:t>
            </a:r>
            <a:r>
              <a:rPr lang="en-US" sz="1400" dirty="0"/>
              <a:t> </a:t>
            </a:r>
            <a:r>
              <a:rPr lang="en-US" sz="1400" dirty="0" err="1"/>
              <a:t>Novog</a:t>
            </a:r>
            <a:r>
              <a:rPr lang="en-US" sz="1400" dirty="0"/>
              <a:t> </a:t>
            </a:r>
            <a:r>
              <a:rPr lang="en-US" sz="1400" dirty="0" err="1"/>
              <a:t>Naselja</a:t>
            </a:r>
            <a:r>
              <a:rPr lang="en-US" sz="1400" dirty="0"/>
              <a:t> </a:t>
            </a:r>
            <a:r>
              <a:rPr lang="en-US" sz="1400" dirty="0" err="1"/>
              <a:t>Mavrinci</a:t>
            </a:r>
            <a:r>
              <a:rPr lang="en-US" sz="1400" dirty="0"/>
              <a:t> (</a:t>
            </a:r>
            <a:r>
              <a:rPr lang="en-US" sz="1400" dirty="0" err="1"/>
              <a:t>Baćina</a:t>
            </a:r>
            <a:r>
              <a:rPr lang="en-US" sz="1400" dirty="0"/>
              <a:t>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2D7B41-62BB-BE2C-6183-C89338454966}"/>
              </a:ext>
            </a:extLst>
          </p:cNvPr>
          <p:cNvSpPr/>
          <p:nvPr/>
        </p:nvSpPr>
        <p:spPr>
          <a:xfrm>
            <a:off x="1109976" y="3246033"/>
            <a:ext cx="1839928" cy="1730873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4EF4A77-0054-B272-1741-88996DF6A5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78" y="3595608"/>
            <a:ext cx="1829873" cy="17239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9B2FF18-8F0E-E537-6896-BDE2E7BF6183}"/>
              </a:ext>
            </a:extLst>
          </p:cNvPr>
          <p:cNvSpPr txBox="1"/>
          <p:nvPr/>
        </p:nvSpPr>
        <p:spPr>
          <a:xfrm>
            <a:off x="8129149" y="1408482"/>
            <a:ext cx="61946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u="sng" dirty="0"/>
              <a:t>Izgrađeni dio </a:t>
            </a:r>
            <a:r>
              <a:rPr lang="en-US" sz="1600" u="sng" dirty="0" err="1"/>
              <a:t>naselja</a:t>
            </a:r>
            <a:r>
              <a:rPr lang="hr-HR" sz="1600" u="sng" dirty="0"/>
              <a:t> – </a:t>
            </a:r>
            <a:r>
              <a:rPr lang="hr-HR" sz="1600" u="sng" dirty="0">
                <a:solidFill>
                  <a:srgbClr val="FF0000"/>
                </a:solidFill>
              </a:rPr>
              <a:t>urbana sanacija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A46CC6-3043-DA6B-1902-33739EBB2930}"/>
              </a:ext>
            </a:extLst>
          </p:cNvPr>
          <p:cNvSpPr txBox="1"/>
          <p:nvPr/>
        </p:nvSpPr>
        <p:spPr>
          <a:xfrm>
            <a:off x="1255818" y="1902717"/>
            <a:ext cx="7278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u="sng" dirty="0">
                <a:solidFill>
                  <a:srgbClr val="FF0000"/>
                </a:solidFill>
              </a:rPr>
              <a:t>Područje nove gradnje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DC4FE50-29BE-2E1E-3D4E-1B25F31CDBD6}"/>
              </a:ext>
            </a:extLst>
          </p:cNvPr>
          <p:cNvSpPr txBox="1"/>
          <p:nvPr/>
        </p:nvSpPr>
        <p:spPr>
          <a:xfrm>
            <a:off x="6048929" y="1705860"/>
            <a:ext cx="72786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u="sng" dirty="0"/>
              <a:t>neizgrađeni dio naselja– </a:t>
            </a:r>
            <a:r>
              <a:rPr lang="hr-HR" sz="1600" u="sng" dirty="0">
                <a:solidFill>
                  <a:srgbClr val="FF0000"/>
                </a:solidFill>
              </a:rPr>
              <a:t>nova gradnja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F6DE5CF-FABA-D02C-5BD9-66C82291FB74}"/>
              </a:ext>
            </a:extLst>
          </p:cNvPr>
          <p:cNvCxnSpPr/>
          <p:nvPr/>
        </p:nvCxnSpPr>
        <p:spPr>
          <a:xfrm flipH="1">
            <a:off x="2258568" y="2194560"/>
            <a:ext cx="896112" cy="10514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447BDE8F-4664-F6C3-5D6C-BEFDF24AF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46" y="1997710"/>
            <a:ext cx="1525541" cy="17421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A806B77-6288-33A6-8E47-FDB85BCD20D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34" y="1747036"/>
            <a:ext cx="1018241" cy="116284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C4E18E-0E0F-9C38-B221-8CD55B300F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401" y="1671557"/>
            <a:ext cx="1378685" cy="15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79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BBBA-B896-DA9A-C7F8-47EA2028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96" y="83210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600" b="1" spc="200" dirty="0"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URBANA SANACIJA</a:t>
            </a: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F4640A-E8FA-6260-6374-40C81CC52B5C}"/>
              </a:ext>
            </a:extLst>
          </p:cNvPr>
          <p:cNvSpPr txBox="1">
            <a:spLocks/>
          </p:cNvSpPr>
          <p:nvPr/>
        </p:nvSpPr>
        <p:spPr>
          <a:xfrm>
            <a:off x="838200" y="30679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PREDSTAVLJA INTERVENCIJU U NASELJE KOJE SE NAJVEĆEM DIJELU REKONSTRUIRA, A GRAĐEVINE SE DOGRAĐUJU PREMA PROSTORNIM MOGUĆNOSTIMA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r-HR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NAJVEĆI DIO INTERVENCIJA PLANIRA SE U UNAPRIJEĐENJU PROMETNE I KOMUNALNE INFRASTRUKTURE MREŽE, KAO I U POBOLJŠANJU OPĆIH UVJETA KVALITETE ŽIVOTA KROZ JAVNE SADRŽAJE I BUDUĆE FUNKCIJE.</a:t>
            </a:r>
          </a:p>
          <a:p>
            <a:br>
              <a:rPr lang="hr-HR" sz="1600" kern="1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prstClr val="black">
                  <a:lumMod val="85000"/>
                  <a:lumOff val="15000"/>
                </a:prstClr>
              </a:solidFill>
              <a:latin typeface="Franklin Gothic Book" panose="020B05030201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48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BBBA-B896-DA9A-C7F8-47EA2028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424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sz="2200" b="1" spc="200" dirty="0"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UVJETI GRADNJE </a:t>
            </a:r>
            <a:r>
              <a:rPr lang="hr-HR" sz="22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IZVOD IZ PROSTORNOG PLANA UREĐENJA OPĆINE ČAVLE </a:t>
            </a: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hr-HR" sz="1800" kern="1400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NESPOSREDNA PROVEDBA - 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isključivo slobodnostojeće obiteljske i </a:t>
            </a:r>
            <a:r>
              <a:rPr lang="hr-HR" sz="1800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višeobiteljske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stambene građevine /</a:t>
            </a:r>
            <a:b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808025-B951-15A0-F00E-2BF5FCAFA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60" y="1325563"/>
            <a:ext cx="5150224" cy="5407445"/>
          </a:xfrm>
        </p:spPr>
        <p:txBody>
          <a:bodyPr>
            <a:normAutofit/>
          </a:bodyPr>
          <a:lstStyle/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b="1" kern="1400" dirty="0">
                <a:solidFill>
                  <a:srgbClr val="FF000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OBITELJSKE STAMBENE GRAĐEVINE </a:t>
            </a:r>
            <a:r>
              <a:rPr lang="hr-HR" sz="1400" b="1" kern="1400" dirty="0">
                <a:solidFill>
                  <a:srgbClr val="FF000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(s 1 stanom)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Površina građevne čestice obiteljske stambene građevine ne može biti manja od 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650 m2</a:t>
            </a: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, (širina građevne čestice, min 16 metara)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Minimalni tlocrt nove građevine je 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60 m2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najveća dopuštena tlocrtna površina je 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150 m2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b="1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kig</a:t>
            </a:r>
            <a:r>
              <a:rPr lang="hr-HR" sz="1800" b="1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0,2 / kis 0,5 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(Iznimno u izgrađenim dijelovima naselja s izgradnjom na regulacijskoj liniji, </a:t>
            </a:r>
            <a:r>
              <a:rPr lang="hr-HR" sz="1800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max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hr-HR" sz="1800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kig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je 0,6)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visina 9m / </a:t>
            </a:r>
            <a:r>
              <a:rPr lang="hr-HR" sz="1800" b="1" kern="1400" dirty="0" err="1">
                <a:latin typeface="Franklin Gothic Book" panose="020B0503020102020204" pitchFamily="34" charset="0"/>
                <a:cs typeface="Arial" panose="020B0604020202020204" pitchFamily="34" charset="0"/>
              </a:rPr>
              <a:t>max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 3 etaže</a:t>
            </a:r>
            <a:endParaRPr lang="en-US" sz="1800" b="1" kern="14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ABEDADB-04E9-07B8-1A4E-329ECD987332}"/>
              </a:ext>
            </a:extLst>
          </p:cNvPr>
          <p:cNvSpPr txBox="1">
            <a:spLocks/>
          </p:cNvSpPr>
          <p:nvPr/>
        </p:nvSpPr>
        <p:spPr>
          <a:xfrm>
            <a:off x="6544235" y="1325562"/>
            <a:ext cx="5459505" cy="5407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b="1" kern="1400" dirty="0">
                <a:solidFill>
                  <a:srgbClr val="FF000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VIŠEOBITELJSKE STAMBENE GRAĐEVINE </a:t>
            </a:r>
            <a:r>
              <a:rPr lang="hr-HR" sz="1400" b="1" kern="1400" dirty="0">
                <a:solidFill>
                  <a:srgbClr val="FF0000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(do 3 stana)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Površina građevne čestice obiteljske stambene građevine ne može biti manja od 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1000 m2</a:t>
            </a: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, (širina građevne čestice, min 20 metara)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Minimalni tlocrt nove građevine je 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80 m2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najveća dopuštena tlocrtna površina je 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200 m2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b="1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kig</a:t>
            </a:r>
            <a:r>
              <a:rPr lang="hr-HR" sz="1800" b="1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0,2 / kis 0,6 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(Iznimno u izgrađenim dijelovima naselja s izgradnjom na regulacijskoj liniji, </a:t>
            </a:r>
            <a:r>
              <a:rPr lang="hr-HR" sz="1800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max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</a:t>
            </a:r>
            <a:r>
              <a:rPr lang="hr-HR" sz="1800" kern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kig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 je 0,6)</a:t>
            </a:r>
          </a:p>
          <a:p>
            <a:pPr algn="just">
              <a:lnSpc>
                <a:spcPts val="2100"/>
              </a:lnSpc>
              <a:spcAft>
                <a:spcPts val="1000"/>
              </a:spcAft>
              <a:tabLst>
                <a:tab pos="990600" algn="l"/>
              </a:tabLst>
            </a:pP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visina 12m / </a:t>
            </a:r>
            <a:r>
              <a:rPr lang="hr-HR" sz="1800" b="1" kern="1400" dirty="0" err="1">
                <a:latin typeface="Franklin Gothic Book" panose="020B0503020102020204" pitchFamily="34" charset="0"/>
                <a:cs typeface="Arial" panose="020B0604020202020204" pitchFamily="34" charset="0"/>
              </a:rPr>
              <a:t>max</a:t>
            </a:r>
            <a:r>
              <a:rPr lang="hr-HR" sz="1800" b="1" kern="1400" dirty="0">
                <a:latin typeface="Franklin Gothic Book" panose="020B0503020102020204" pitchFamily="34" charset="0"/>
                <a:cs typeface="Arial" panose="020B0604020202020204" pitchFamily="34" charset="0"/>
              </a:rPr>
              <a:t> 4 etaže</a:t>
            </a:r>
            <a:endParaRPr lang="en-US" sz="1800" b="1" kern="140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02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ABBBA-B896-DA9A-C7F8-47EA2028F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460" y="21515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hr-HR" sz="2200" b="1" spc="200" dirty="0">
                <a:solidFill>
                  <a:srgbClr val="FF0000"/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UVJETI GRADNJE </a:t>
            </a:r>
            <a:r>
              <a:rPr lang="hr-HR" sz="22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IZVOD IZ PROSTORNOG PLANA UREĐENJA OPĆINE ČAVLE </a:t>
            </a: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 </a:t>
            </a:r>
            <a:r>
              <a:rPr lang="hr-HR" sz="1800" kern="14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POSREDNA PROVEDDBA -</a:t>
            </a:r>
            <a: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1800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smjernice za izradu prostornih planova užih područja </a:t>
            </a:r>
            <a:r>
              <a:rPr lang="hr-HR" sz="1800" b="1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/</a:t>
            </a:r>
            <a:br>
              <a:rPr lang="hr-HR" sz="1800" kern="1400" dirty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</a:b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F7C838F-B018-BE84-5FDD-6F6F76B8909C}"/>
              </a:ext>
            </a:extLst>
          </p:cNvPr>
          <p:cNvSpPr txBox="1">
            <a:spLocks/>
          </p:cNvSpPr>
          <p:nvPr/>
        </p:nvSpPr>
        <p:spPr>
          <a:xfrm>
            <a:off x="838200" y="276621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Za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dijelove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građevinskih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područja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naselja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za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koje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je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određena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izrada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urbanističkih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planova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uređenja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planira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se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izgradnja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obiteljskih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stambenih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građevina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s 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stanom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višeobiteljskih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stambenih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građevina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 do 3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</a:rPr>
              <a:t>stana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Utvrđeni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uvjeti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za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izgradnju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navedenih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građevina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za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neposrednu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provedbu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ovog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Plana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primjenjuju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se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i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kod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posredne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Franklin Gothic Book" panose="020B0503020102020204" pitchFamily="34" charset="0"/>
              </a:rPr>
              <a:t>provedbe</a:t>
            </a:r>
            <a:r>
              <a:rPr lang="en-US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 Plana</a:t>
            </a:r>
            <a:r>
              <a:rPr lang="hr-HR" sz="1800" dirty="0">
                <a:solidFill>
                  <a:srgbClr val="FF0000"/>
                </a:solidFill>
                <a:latin typeface="Franklin Gothic Book" panose="020B05030201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8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Prostorno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planskom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dokumentacijom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užeg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područja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može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se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odrediti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viši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prostorni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standard od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onog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Franklin Gothic Book" panose="020B0503020102020204" pitchFamily="34" charset="0"/>
              </a:rPr>
              <a:t>određenog</a:t>
            </a:r>
            <a:r>
              <a:rPr lang="en-US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 </a:t>
            </a:r>
            <a:r>
              <a:rPr lang="hr-HR" sz="1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Prostornim planom Općine</a:t>
            </a:r>
            <a:br>
              <a:rPr lang="hr-HR" sz="1600" kern="1400" dirty="0">
                <a:solidFill>
                  <a:prstClr val="black">
                    <a:lumMod val="85000"/>
                    <a:lumOff val="15000"/>
                  </a:prstClr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</a:br>
            <a:endParaRPr lang="en-US" sz="1600" dirty="0">
              <a:solidFill>
                <a:prstClr val="black">
                  <a:lumMod val="85000"/>
                  <a:lumOff val="15000"/>
                </a:prstClr>
              </a:solidFill>
              <a:latin typeface="Franklin Gothic Book" panose="020B05030201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hr-HR" sz="1600" dirty="0">
              <a:solidFill>
                <a:prstClr val="black"/>
              </a:solidFill>
              <a:latin typeface="Franklin Gothic Book" panose="020B050302010202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307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453</TotalTime>
  <Words>790</Words>
  <Application>Microsoft Office PowerPoint</Application>
  <PresentationFormat>Widescreen</PresentationFormat>
  <Paragraphs>65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Franklin Gothic Book</vt:lpstr>
      <vt:lpstr>Franklin Gothic Medium</vt:lpstr>
      <vt:lpstr>Office Theme</vt:lpstr>
      <vt:lpstr> Rasprava o polazištima i programu  Urbanističkog plana uređenja Novog Naselja Mavrinci (Baćina) </vt:lpstr>
      <vt:lpstr> Prezentacija polazišta i programa urbanističkog plana uređenja Novog Naselja Mavrinci ()  </vt:lpstr>
      <vt:lpstr> Prezentacija polazišta i programa urbanističkog plana uređenja Novog Naselja Mavrinci ()  </vt:lpstr>
      <vt:lpstr> Prezentacija polazišta i programa urbanističkog plana uređenja Novog Naselja Mavrinci ()  </vt:lpstr>
      <vt:lpstr>PowerPoint Presentation</vt:lpstr>
      <vt:lpstr>Područje urbane sanacije </vt:lpstr>
      <vt:lpstr>URBANA SANACIJA   </vt:lpstr>
      <vt:lpstr>UVJETI GRADNJE – IZVOD IZ PROSTORNOG PLANA UREĐENJA OPĆINE ČAVLE   / NESPOSREDNA PROVEDBA - isključivo slobodnostojeće obiteljske i višeobiteljske stambene građevine / </vt:lpstr>
      <vt:lpstr>UVJETI GRADNJE – IZVOD IZ PROSTORNOG PLANA UREĐENJA OPĆINE ČAVLE   / POSREDNA PROVEDDBA - smjernice za izradu prostornih planova užih područja  / </vt:lpstr>
      <vt:lpstr>UVJETI REKONSTRUKCIJE – IZVOD IZ PROSTORNOG PLANA UREĐENJA OPĆINE ČAVLE      Rekonstrukcija postojećih slobodnostojećih stambenih građevina provodi se prema uvjetima za novu gradnju!  (Uvjeti za rekonstrukciju postojećih dvojnih i stambenih građevina u nizu te višestambenih građevina utvrđeni su posebnim člancima unutar PP, kao i iznimke za rekonstrukciju koje su detaljno navedene)   </vt:lpstr>
      <vt:lpstr>UVJETI GRADNJE UNUTAR OBUHVATA UPU-a         ISTI KAO UVJETI GRADNJE ODREĐENI PP   </vt:lpstr>
      <vt:lpstr>    USKLAĐENJE DPU - UPU!   </vt:lpstr>
      <vt:lpstr>REFERENTNI PRIMJERI 1. Kijac, Njivice   </vt:lpstr>
      <vt:lpstr>REFERENTNI PRIMJERI  2. Špina, Umag 3. Kantrida, Rijeka, Radničko naselje Kantrida </vt:lpstr>
      <vt:lpstr> hvala na pažnji 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Urbanistički plan uređenja UPU 5 ugostiteljsko-turističke zone Javorišće – Podbanj T22</dc:title>
  <dc:creator>Ana Đurđek Kuga</dc:creator>
  <cp:lastModifiedBy>Ana Đurđek Kuga</cp:lastModifiedBy>
  <cp:revision>30</cp:revision>
  <cp:lastPrinted>2023-01-25T09:55:57Z</cp:lastPrinted>
  <dcterms:created xsi:type="dcterms:W3CDTF">2022-09-02T08:52:45Z</dcterms:created>
  <dcterms:modified xsi:type="dcterms:W3CDTF">2023-02-16T11:48:45Z</dcterms:modified>
</cp:coreProperties>
</file>